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469" r:id="rId4"/>
    <p:sldId id="276" r:id="rId5"/>
    <p:sldId id="460" r:id="rId6"/>
    <p:sldId id="477" r:id="rId7"/>
    <p:sldId id="452" r:id="rId8"/>
    <p:sldId id="453" r:id="rId9"/>
    <p:sldId id="454" r:id="rId10"/>
    <p:sldId id="455" r:id="rId11"/>
    <p:sldId id="456" r:id="rId12"/>
    <p:sldId id="468" r:id="rId13"/>
    <p:sldId id="425" r:id="rId14"/>
    <p:sldId id="426" r:id="rId15"/>
    <p:sldId id="427" r:id="rId16"/>
    <p:sldId id="428" r:id="rId17"/>
    <p:sldId id="432" r:id="rId18"/>
    <p:sldId id="434" r:id="rId19"/>
    <p:sldId id="435" r:id="rId20"/>
    <p:sldId id="437" r:id="rId21"/>
    <p:sldId id="436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9" r:id="rId33"/>
    <p:sldId id="448" r:id="rId34"/>
    <p:sldId id="471" r:id="rId35"/>
    <p:sldId id="478" r:id="rId36"/>
    <p:sldId id="479" r:id="rId37"/>
    <p:sldId id="451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DFF14E-3B85-46F8-B00F-C5D96463AEE5}">
          <p14:sldIdLst>
            <p14:sldId id="274"/>
            <p14:sldId id="469"/>
            <p14:sldId id="276"/>
          </p14:sldIdLst>
        </p14:section>
        <p14:section name="Web Services" id="{0785A9EB-0B00-4923-BA5E-C8EA70F12C25}">
          <p14:sldIdLst>
            <p14:sldId id="460"/>
            <p14:sldId id="477"/>
          </p14:sldIdLst>
        </p14:section>
        <p14:section name="RESTful Web Services" id="{BE976CE8-0C5A-4C21-9C2E-CEAE4E091DEE}">
          <p14:sldIdLst>
            <p14:sldId id="452"/>
            <p14:sldId id="453"/>
            <p14:sldId id="454"/>
            <p14:sldId id="455"/>
            <p14:sldId id="456"/>
            <p14:sldId id="468"/>
          </p14:sldIdLst>
        </p14:section>
        <p14:section name="ASP.NET Web API" id="{F11CDF58-A9B2-4431-A70C-3DD409C26E40}">
          <p14:sldIdLst>
            <p14:sldId id="425"/>
            <p14:sldId id="426"/>
            <p14:sldId id="427"/>
            <p14:sldId id="428"/>
            <p14:sldId id="432"/>
            <p14:sldId id="434"/>
            <p14:sldId id="435"/>
            <p14:sldId id="437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Consuming services" id="{637E6595-B5CF-48E1-BE00-EA534B24E239}">
          <p14:sldIdLst>
            <p14:sldId id="445"/>
            <p14:sldId id="446"/>
            <p14:sldId id="447"/>
            <p14:sldId id="449"/>
            <p14:sldId id="448"/>
          </p14:sldIdLst>
        </p14:section>
        <p14:section name="Developer Tools" id="{442A5476-CF2B-454F-AA29-EEBD3E52A971}">
          <p14:sldIdLst>
            <p14:sldId id="471"/>
            <p14:sldId id="478"/>
            <p14:sldId id="479"/>
          </p14:sldIdLst>
        </p14:section>
        <p14:section name="Questions" id="{CF34CDD7-C542-42ED-8598-4199BCC322DD}">
          <p14:sldIdLst>
            <p14:sldId id="451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29-May-15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29-May-15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37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1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04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9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odata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sts?$top=2&amp;$skip=2" TargetMode="External"/><Relationship Id="rId2" Type="http://schemas.openxmlformats.org/officeDocument/2006/relationships/hyperlink" Target="http://www.asp.net/web-api/overview/odata-support-in-aspnet-web-api/supporting-odata-query-optio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94212" y="1828800"/>
            <a:ext cx="6925141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RESTful Services with ASP.NET Web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Vladimir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75216"/>
            <a:ext cx="3187614" cy="81598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 &amp;</a:t>
            </a:r>
          </a:p>
          <a:p>
            <a:r>
              <a:rPr lang="en-US" dirty="0" smtClean="0"/>
              <a:t>Software Developer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/>
              <a:t>http://VGeorgiev.org/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4863" y="3916034"/>
            <a:ext cx="4664490" cy="2057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91751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1" y="3086481"/>
            <a:ext cx="2309563" cy="2886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2258"/>
            <a:ext cx="2209800" cy="1469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36" y="391751"/>
            <a:ext cx="1290024" cy="12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a resource partially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API –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812" y="1371600"/>
            <a:ext cx="2478024" cy="498421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698" y="2012419"/>
            <a:ext cx="2016252" cy="1540383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2740" y="250695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740" y="298701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698" y="3935707"/>
            <a:ext cx="2016252" cy="2039112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Operations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82740" y="452563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2740" y="500569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82740" y="5501617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32212" y="1425799"/>
            <a:ext cx="7924800" cy="246943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Client (JavaScript and jQuery)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37011" y="2055472"/>
            <a:ext cx="7297093" cy="38569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api/register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7011" y="2665072"/>
            <a:ext cx="7297093" cy="37357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api/login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37011" y="3203235"/>
            <a:ext cx="7297093" cy="4257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$.getJSON("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32212" y="4163936"/>
            <a:ext cx="7924800" cy="2191883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Desktop / Mobile Client (C# / Java / PHP)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037011" y="4876800"/>
            <a:ext cx="7297093" cy="11488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request = HttpRequest.create("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= request.getResponse();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Parse the response to C# objects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Elbow Connector 41"/>
          <p:cNvCxnSpPr>
            <a:stCxn id="27" idx="1"/>
            <a:endCxn id="6" idx="3"/>
          </p:cNvCxnSpPr>
          <p:nvPr/>
        </p:nvCxnSpPr>
        <p:spPr>
          <a:xfrm rot="10800000" flipV="1">
            <a:off x="2522917" y="2248317"/>
            <a:ext cx="1514095" cy="4190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3" name="Elbow Connector 42"/>
          <p:cNvCxnSpPr>
            <a:stCxn id="34" idx="1"/>
            <a:endCxn id="7" idx="3"/>
          </p:cNvCxnSpPr>
          <p:nvPr/>
        </p:nvCxnSpPr>
        <p:spPr>
          <a:xfrm rot="10800000" flipV="1">
            <a:off x="2522917" y="2851857"/>
            <a:ext cx="1514095" cy="29556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7" name="Elbow Connector 46"/>
          <p:cNvCxnSpPr>
            <a:stCxn id="35" idx="1"/>
            <a:endCxn id="11" idx="3"/>
          </p:cNvCxnSpPr>
          <p:nvPr/>
        </p:nvCxnSpPr>
        <p:spPr>
          <a:xfrm rot="10800000" flipV="1">
            <a:off x="2522917" y="3416118"/>
            <a:ext cx="1514095" cy="1269913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51" name="Elbow Connector 50"/>
          <p:cNvCxnSpPr>
            <a:stCxn id="38" idx="1"/>
            <a:endCxn id="12" idx="3"/>
          </p:cNvCxnSpPr>
          <p:nvPr/>
        </p:nvCxnSpPr>
        <p:spPr>
          <a:xfrm rot="10800000">
            <a:off x="2522917" y="5166092"/>
            <a:ext cx="1514095" cy="2851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4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What is ASP.NET Web API?</a:t>
            </a:r>
            <a:endParaRPr lang="en-US" dirty="0"/>
          </a:p>
        </p:txBody>
      </p:sp>
      <p:pic>
        <p:nvPicPr>
          <p:cNvPr id="3074" name="Picture 2" descr="http://stebet.net/wp-content/uploads/2013/06/asp.net-logo-4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129440"/>
            <a:ext cx="4929928" cy="3697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 smtClean="0"/>
              <a:t>== platform </a:t>
            </a:r>
            <a:r>
              <a:rPr lang="en-US" dirty="0"/>
              <a:t>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/>
              <a:t> development stack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39" y="3429000"/>
            <a:ext cx="6298970" cy="2778333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55812" y="1929765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3412" y="3307080"/>
            <a:ext cx="16764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(EF)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992" y="3174681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6954995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267892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275512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3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313612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1" y="5155882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713412" y="4103370"/>
            <a:ext cx="83820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use framework, very powerful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Content negotiation</a:t>
            </a:r>
          </a:p>
          <a:p>
            <a:pPr lvl="1"/>
            <a:r>
              <a:rPr lang="en-US" dirty="0" smtClean="0"/>
              <a:t>JSON, XML, Custom formats…</a:t>
            </a:r>
          </a:p>
          <a:p>
            <a:r>
              <a:rPr lang="en-US" dirty="0" smtClean="0"/>
              <a:t>Query </a:t>
            </a:r>
            <a:r>
              <a:rPr lang="en-US" dirty="0"/>
              <a:t>composition</a:t>
            </a:r>
          </a:p>
          <a:p>
            <a:pPr lvl="1"/>
            <a:r>
              <a:rPr lang="en-US" dirty="0" smtClean="0"/>
              <a:t>Support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 smtClean="0"/>
              <a:t>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</a:p>
          <a:p>
            <a:r>
              <a:rPr lang="en-US" dirty="0"/>
              <a:t>Model binding and validation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(mapping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code)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Filters, Testability, IoC, Flexible hosting…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</a:t>
            </a:r>
            <a:endParaRPr lang="en-US" dirty="0"/>
          </a:p>
        </p:txBody>
      </p:sp>
      <p:pic>
        <p:nvPicPr>
          <p:cNvPr id="5" name="Picture 2" descr="http://rogueagile.com/wp-content/uploads/2012/06/061412_1846_TechEd2012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151118"/>
            <a:ext cx="5153011" cy="2805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improvements: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$expand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n-US" dirty="0" smtClean="0"/>
          </a:p>
          <a:p>
            <a:r>
              <a:rPr lang="en-US" dirty="0" smtClean="0"/>
              <a:t>Request batching</a:t>
            </a:r>
          </a:p>
          <a:p>
            <a:r>
              <a:rPr lang="en-US" dirty="0" smtClean="0"/>
              <a:t>Portable </a:t>
            </a:r>
            <a:r>
              <a:rPr lang="en-US" dirty="0"/>
              <a:t>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Cross-origin resource </a:t>
            </a:r>
            <a:r>
              <a:rPr lang="en-US" dirty="0" smtClean="0"/>
              <a:t>sharing)</a:t>
            </a:r>
            <a:endParaRPr lang="en-US" dirty="0"/>
          </a:p>
          <a:p>
            <a:r>
              <a:rPr lang="en-US" dirty="0"/>
              <a:t>Authentication filters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owin.org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 smtClean="0"/>
              <a:t>Creating ASP.NET Web API Project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 smtClean="0"/>
              <a:t>Default ASP.NET Web API Project Template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1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Web API Controllers</a:t>
            </a:r>
            <a:endParaRPr lang="en-US" dirty="0"/>
          </a:p>
        </p:txBody>
      </p:sp>
      <p:pic>
        <p:nvPicPr>
          <p:cNvPr id="3074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3" y="1447800"/>
            <a:ext cx="5387130" cy="3588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Default Behavior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13952" y="1027360"/>
            <a:ext cx="21564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Request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89512" y="1027360"/>
            <a:ext cx="220980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 a Route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18412" y="1027360"/>
            <a:ext cx="22326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Controller Responds</a:t>
            </a:r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3008312" y="2151437"/>
            <a:ext cx="6172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0192" y="4213522"/>
            <a:ext cx="6568440" cy="2339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 rot="19149436">
            <a:off x="3160789" y="2693689"/>
            <a:ext cx="722759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812205">
            <a:off x="6344671" y="2718275"/>
            <a:ext cx="738477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99116">
            <a:off x="3619893" y="4377317"/>
            <a:ext cx="1861650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17763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 Request</a:t>
            </a:r>
          </a:p>
        </p:txBody>
      </p:sp>
      <p:sp>
        <p:nvSpPr>
          <p:cNvPr id="17" name="Oval 16"/>
          <p:cNvSpPr/>
          <p:nvPr/>
        </p:nvSpPr>
        <p:spPr>
          <a:xfrm>
            <a:off x="214725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483711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7351712" y="812700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ight Arrow 19"/>
          <p:cNvSpPr/>
          <p:nvPr/>
        </p:nvSpPr>
        <p:spPr>
          <a:xfrm rot="7721556">
            <a:off x="5152168" y="3917269"/>
            <a:ext cx="703393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37212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Certified Professional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Telerik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@VGeorgiew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914866"/>
            <a:ext cx="2500200" cy="33641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47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Web API controllers derive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by default maps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 to specific methods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1462"/>
              </p:ext>
            </p:extLst>
          </p:nvPr>
        </p:nvGraphicFramePr>
        <p:xfrm>
          <a:off x="402604" y="3332036"/>
          <a:ext cx="11353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087308"/>
                <a:gridCol w="3018092"/>
                <a:gridCol w="3276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list of all </a:t>
                      </a:r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/api/posts?category=</a:t>
                      </a:r>
                      <a:r>
                        <a:rPr lang="en-US" sz="2000" b="1" i="1" noProof="1" smtClean="0"/>
                        <a:t>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</a:t>
            </a:r>
            <a:r>
              <a:rPr lang="en-US" dirty="0" smtClean="0"/>
              <a:t>==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 smtClean="0"/>
              <a:t>to a controller + action</a:t>
            </a:r>
            <a:endParaRPr lang="en-US" dirty="0"/>
          </a:p>
          <a:p>
            <a:r>
              <a:rPr lang="en-US" dirty="0" smtClean="0"/>
              <a:t>Web API </a:t>
            </a:r>
            <a:r>
              <a:rPr lang="en-US" dirty="0"/>
              <a:t>support the full set of routing capabilities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 smtClean="0"/>
              <a:t>Route parameters</a:t>
            </a:r>
          </a:p>
          <a:p>
            <a:pPr lvl="1"/>
            <a:r>
              <a:rPr lang="en-US" dirty="0" smtClean="0"/>
              <a:t>Constraints (using regular expressions)</a:t>
            </a:r>
          </a:p>
          <a:p>
            <a:pPr lvl="1"/>
            <a:r>
              <a:rPr lang="en-US" dirty="0" smtClean="0"/>
              <a:t>Extensible with own conventions</a:t>
            </a:r>
          </a:p>
          <a:p>
            <a:pPr lvl="1"/>
            <a:r>
              <a:rPr lang="en-US" dirty="0" smtClean="0">
                <a:hlinkClick r:id="rId3"/>
              </a:rPr>
              <a:t>Attribute routing</a:t>
            </a:r>
            <a:r>
              <a:rPr lang="en-US" dirty="0"/>
              <a:t> </a:t>
            </a:r>
            <a:r>
              <a:rPr lang="en-US" dirty="0" smtClean="0"/>
              <a:t>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We can create </a:t>
            </a:r>
            <a:r>
              <a:rPr lang="en-US" dirty="0"/>
              <a:t>classes that 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without having to explicitly write code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mapped to an action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80602" y="4805572"/>
            <a:ext cx="762762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routes.MapHtpRoute(name: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});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8312" y="4082788"/>
            <a:ext cx="61722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7" name="Cloud 6"/>
          <p:cNvSpPr/>
          <p:nvPr/>
        </p:nvSpPr>
        <p:spPr>
          <a:xfrm>
            <a:off x="6559232" y="4059049"/>
            <a:ext cx="990600" cy="59288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561012" y="5023530"/>
            <a:ext cx="2057400" cy="69147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By default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will bind incoming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(CLR)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Will look in body, header and query string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Validation attributes can also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Binding &amp;</a:t>
            </a:r>
            <a:r>
              <a:rPr lang="en-GB" dirty="0"/>
              <a:t> </a:t>
            </a:r>
            <a:r>
              <a:rPr lang="en-GB" dirty="0" smtClean="0"/>
              <a:t>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984634"/>
            <a:ext cx="2142000" cy="149833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94212" y="2984634"/>
            <a:ext cx="3429000" cy="14983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POST /Review/Create</a:t>
            </a:r>
          </a:p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Rating=7&amp;Body=Great!</a:t>
            </a:r>
          </a:p>
        </p:txBody>
      </p:sp>
      <p:pic>
        <p:nvPicPr>
          <p:cNvPr id="7" name="Picture 2" descr="http://www.cs.cmu.edu/~chaki/magic/mag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161" y="2743199"/>
            <a:ext cx="195827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37474" y="3733799"/>
            <a:ext cx="286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DefaultModelBinder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7731029">
            <a:off x="7797383" y="4487555"/>
            <a:ext cx="692059" cy="537058"/>
          </a:xfrm>
          <a:prstGeom prst="rightArrow">
            <a:avLst>
              <a:gd name="adj1" fmla="val 50000"/>
              <a:gd name="adj2" fmla="val 515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19" y="5054256"/>
            <a:ext cx="5638800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Demo: Create API 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0" y="1266698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92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when everything is OK, we return HTTP status 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en-US" dirty="0" smtClean="0"/>
              <a:t>Sometimes we need to return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Different HTTP Code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21764" y="3028090"/>
            <a:ext cx="9342120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HttpResponseMessage Get(int id)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(dataExists)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Request.CreateResponse(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HttpStatusCode.OK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data);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Request.CreateErrorResponse(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HttpStatusCode.NotFound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"Item not found!");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7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http://odata.org</a:t>
            </a:r>
            <a:r>
              <a:rPr lang="en-US" dirty="0" smtClean="0"/>
              <a:t>) is a open specification written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Microsoft</a:t>
            </a:r>
          </a:p>
          <a:p>
            <a:pPr lvl="1"/>
            <a:r>
              <a:rPr lang="en-US" dirty="0" smtClean="0"/>
              <a:t>Provide a standard query syntax on resources</a:t>
            </a:r>
          </a:p>
          <a:p>
            <a:r>
              <a:rPr lang="en-US" dirty="0" smtClean="0"/>
              <a:t>Implemented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WCF Data Services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includes automatic support for this syntax</a:t>
            </a:r>
          </a:p>
          <a:p>
            <a:pPr lvl="1"/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  <a:r>
              <a:rPr lang="en-US" dirty="0" smtClean="0"/>
              <a:t> instead of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IEnumerable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&lt;T&gt;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Query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smtClean="0">
                <a:hlinkClick r:id="rId2"/>
              </a:rPr>
              <a:t>OData queries </a:t>
            </a:r>
            <a:r>
              <a:rPr lang="en-US" dirty="0" smtClean="0"/>
              <a:t>uncomment the line: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config.EnableQuerySupport();</a:t>
            </a:r>
            <a:r>
              <a:rPr lang="en-US" dirty="0" smtClean="0"/>
              <a:t>"</a:t>
            </a:r>
          </a:p>
          <a:p>
            <a:r>
              <a:rPr lang="en-US" dirty="0" smtClean="0"/>
              <a:t>Then we can make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OData</a:t>
            </a:r>
            <a:r>
              <a:rPr lang="en-US" dirty="0" smtClean="0"/>
              <a:t> queries like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localhost/Posts?$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top=2&amp;$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skip=2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Query Syntax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825995"/>
              </p:ext>
            </p:extLst>
          </p:nvPr>
        </p:nvGraphicFramePr>
        <p:xfrm>
          <a:off x="1522412" y="3810000"/>
          <a:ext cx="8937600" cy="28400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7678"/>
                <a:gridCol w="6769922"/>
              </a:tblGrid>
              <a:tr h="4159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Option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$filter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Filters the results, based on a Boolean condition.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$inlinecount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Tells the server to include the total count of matching entities in the response. 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$orderby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Sorts the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$skip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Skips the first n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$top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Returns only the first n the results.</a:t>
                      </a:r>
                    </a:p>
                  </a:txBody>
                  <a:tcPr marL="146307" marR="146307" marT="120488" marB="1204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/>
              <a:t>Web API </a:t>
            </a:r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098" name="Picture 2" descr="http://farm4.static.flickr.com/3342/3266533036_792551d485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98" y="1066800"/>
            <a:ext cx="4457700" cy="3993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226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HttpClient </a:t>
            </a:r>
            <a:r>
              <a:rPr lang="en-US" dirty="0"/>
              <a:t>is a 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client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NET</a:t>
            </a:r>
          </a:p>
          <a:p>
            <a:pPr lvl="1"/>
            <a:r>
              <a:rPr lang="en-US" dirty="0" smtClean="0"/>
              <a:t>Flexible </a:t>
            </a:r>
            <a:r>
              <a:rPr lang="en-US" dirty="0"/>
              <a:t>and extensible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/>
              <a:t>for </a:t>
            </a:r>
            <a:r>
              <a:rPr lang="en-US" dirty="0" smtClean="0"/>
              <a:t>accessing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</a:p>
          <a:p>
            <a:r>
              <a:rPr lang="en-US" dirty="0" smtClean="0"/>
              <a:t>Has the same programming model as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server side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HttpRequestMessage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HttpResponseMessage</a:t>
            </a:r>
          </a:p>
          <a:p>
            <a:r>
              <a:rPr lang="en-US" dirty="0" smtClean="0"/>
              <a:t>Uses Task pattern from .NET 4.0</a:t>
            </a:r>
          </a:p>
          <a:p>
            <a:pPr lvl="1"/>
            <a:r>
              <a:rPr lang="en-US" dirty="0" smtClean="0"/>
              <a:t>Can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await </a:t>
            </a:r>
            <a:r>
              <a:rPr lang="en-US" dirty="0" smtClean="0"/>
              <a:t>keywords in .NET 4.5</a:t>
            </a:r>
          </a:p>
          <a:p>
            <a:r>
              <a:rPr lang="en-US" dirty="0" smtClean="0"/>
              <a:t>Installs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MVC 4</a:t>
            </a:r>
          </a:p>
          <a:p>
            <a:pPr lvl="1"/>
            <a:r>
              <a:rPr lang="en-US" dirty="0" smtClean="0"/>
              <a:t>Can be retrieved via NuGet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HttpClient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RESTful Web Services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REST?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How to make RESTful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ASP.NET Web API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Routing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Controllers and 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How to consume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828800"/>
            <a:ext cx="2209799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clc.vic.gov.au/images/books%20carto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10379">
            <a:off x="8980783" y="4560811"/>
            <a:ext cx="2533952" cy="188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Consuming Web API from C#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036" y="1151118"/>
            <a:ext cx="11585576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new HttpClient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BaseAddress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Uri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("http://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localhost:28670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/") };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.DefaultRequestHeaders.Accept.Add(new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MediaTypeWithQualityHeaderValue("application/json"));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HttpResponseMessage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response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.GetAsync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("api/posts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if (response.IsSuccessStatusCode)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products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response.Content.ReadAsAsync&lt;IEnumerable&lt;Post&gt;&gt;();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foreach (var p in products)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Console.WriteLine("{0,4} {1,-20} {2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}", p.Id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p.Title, p.CreatedOn);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Console.WriteLine("{0} ({1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})", response.StatusCode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response.ReasonPhrase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0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APIs can be consumed using JavaScript via HTTP AJAX request</a:t>
            </a:r>
          </a:p>
          <a:p>
            <a:pPr lvl="1"/>
            <a:r>
              <a:rPr lang="en-US" dirty="0" smtClean="0"/>
              <a:t>Example with </a:t>
            </a:r>
            <a:r>
              <a:rPr lang="en-US" noProof="1" smtClean="0"/>
              <a:t>jQuery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Web API from JavaScript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19236" y="3022254"/>
            <a:ext cx="914717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&lt;ol id="posts"&gt;&lt;/ol&gt;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$.ajax({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url: '/api/posts',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success: function (posts)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var list = $('#posts');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for (var i = 0; i &lt; posts.length; i++)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list.append('&lt;li&gt;' + posts[i]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title + '&lt;/li&gt;');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0475" y="5633486"/>
            <a:ext cx="1730188" cy="891516"/>
          </a:xfrm>
          <a:prstGeom prst="wedgeRoundRectCallout">
            <a:avLst>
              <a:gd name="adj1" fmla="val -47857"/>
              <a:gd name="adj2" fmla="val -68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Should be encoded</a:t>
            </a:r>
          </a:p>
        </p:txBody>
      </p:sp>
    </p:spTree>
    <p:extLst>
      <p:ext uri="{BB962C8B-B14F-4D97-AF65-F5344CB8AC3E}">
        <p14:creationId xmlns:p14="http://schemas.microsoft.com/office/powerpoint/2010/main" val="38896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679903"/>
            <a:ext cx="7924800" cy="1568497"/>
          </a:xfrm>
        </p:spPr>
        <p:txBody>
          <a:bodyPr/>
          <a:lstStyle/>
          <a:p>
            <a:r>
              <a:rPr lang="en-US" dirty="0" smtClean="0"/>
              <a:t>Demo: Consume Web API from Console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64" y="8382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13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0" y="1295400"/>
            <a:ext cx="11804650" cy="495708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Development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8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0" y="1058863"/>
            <a:ext cx="10438070" cy="5570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 with ASP.NET Web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model: client requests, server responses</a:t>
            </a:r>
            <a:endParaRPr lang="bg-BG" dirty="0"/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338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8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94414"/>
            <a:ext cx="8537576" cy="53063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"RESTful Web Services"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4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372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1656</Words>
  <Application>Microsoft Office PowerPoint</Application>
  <PresentationFormat>Custom</PresentationFormat>
  <Paragraphs>348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RESTful Services with ASP.NET Web API</vt:lpstr>
      <vt:lpstr>Who am I?</vt:lpstr>
      <vt:lpstr>Table of Contents</vt:lpstr>
      <vt:lpstr>Web Services and Clients</vt:lpstr>
      <vt:lpstr>"RESTful Web Services" model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RESTful API – Example</vt:lpstr>
      <vt:lpstr>What is ASP.NET Web API?</vt:lpstr>
      <vt:lpstr>ASP.NET Web API</vt:lpstr>
      <vt:lpstr>ASP.NET Web API</vt:lpstr>
      <vt:lpstr>Web API Features</vt:lpstr>
      <vt:lpstr>ASP.NET Web API 2</vt:lpstr>
      <vt:lpstr>Creating ASP.NET Web API Project</vt:lpstr>
      <vt:lpstr>Web API Controllers</vt:lpstr>
      <vt:lpstr>Web API Default Behavior</vt:lpstr>
      <vt:lpstr>Web API Controllers</vt:lpstr>
      <vt:lpstr>Routing</vt:lpstr>
      <vt:lpstr>Default Route</vt:lpstr>
      <vt:lpstr>Model Binding &amp; Validation</vt:lpstr>
      <vt:lpstr>Demo: Create API Controller</vt:lpstr>
      <vt:lpstr>Return Different HTTP Code</vt:lpstr>
      <vt:lpstr>OData Query Syntax</vt:lpstr>
      <vt:lpstr>OData Query Syntax</vt:lpstr>
      <vt:lpstr>Web API Clients</vt:lpstr>
      <vt:lpstr>HttpClient Model</vt:lpstr>
      <vt:lpstr>Consuming Web API from C#</vt:lpstr>
      <vt:lpstr>Consuming Web API from JavaScript</vt:lpstr>
      <vt:lpstr>Demo: Consume Web API from Console Application</vt:lpstr>
      <vt:lpstr>Postman – REST Client</vt:lpstr>
      <vt:lpstr>Browser Development Tools</vt:lpstr>
      <vt:lpstr>Fiddler</vt:lpstr>
      <vt:lpstr>RESTful Services with ASP.NET Web API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2015-05-29T10:23:10Z</dcterms:modified>
  <cp:category>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